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RobotoMon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c6c59c18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c6c59c18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c2c6b5f1b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c2c6b5f1b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2facbe816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2facbe816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0894d30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0894d30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2facbe8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2facbe8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2facbe8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2facbe8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2facbe81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2facbe81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2facbe8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2facbe8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2facbe81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2facbe81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c2c6b5f1b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c2c6b5f1b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c2c6b5f1b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c2c6b5f1b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c2c6b5f1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c2c6b5f1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c2c6b5f1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c2c6b5f1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c2c6b5f1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c2c6b5f1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c2c6b5f1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c2c6b5f1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c2c6b5f1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c2c6b5f1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c2c6b5f1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c2c6b5f1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hyperlink" Target="https://wiki.seeedstudio.com/XIAO_BLE/" TargetMode="External"/><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AI for Hardware</a:t>
            </a:r>
            <a:endParaRPr/>
          </a:p>
          <a:p>
            <a:pPr indent="0" lvl="0" marL="0" rtl="0" algn="ctr">
              <a:spcBef>
                <a:spcPts val="0"/>
              </a:spcBef>
              <a:spcAft>
                <a:spcPts val="0"/>
              </a:spcAft>
              <a:buNone/>
            </a:pPr>
            <a:r>
              <a:rPr lang="en"/>
              <a:t>Wearable Sleep Detection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Xi Chen, Haoran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Demo</a:t>
            </a:r>
            <a:endParaRPr/>
          </a:p>
        </p:txBody>
      </p:sp>
      <p:pic>
        <p:nvPicPr>
          <p:cNvPr id="212" name="Google Shape;212;p22"/>
          <p:cNvPicPr preferRelativeResize="0"/>
          <p:nvPr/>
        </p:nvPicPr>
        <p:blipFill>
          <a:blip r:embed="rId3">
            <a:alphaModFix/>
          </a:blip>
          <a:stretch>
            <a:fillRect/>
          </a:stretch>
        </p:blipFill>
        <p:spPr>
          <a:xfrm>
            <a:off x="905650" y="1598675"/>
            <a:ext cx="6118830" cy="3038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900"/>
              <a:t>Thank you for listening</a:t>
            </a:r>
            <a:endParaRPr sz="3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Name: Mien Sense</a:t>
            </a:r>
            <a:endParaRPr/>
          </a:p>
        </p:txBody>
      </p:sp>
      <p:sp>
        <p:nvSpPr>
          <p:cNvPr id="223" name="Google Shape;223;p24"/>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Haoran Zhang</a:t>
            </a:r>
            <a:endParaRPr b="1"/>
          </a:p>
          <a:p>
            <a:pPr indent="0" lvl="0" marL="0" rtl="0" algn="l">
              <a:spcBef>
                <a:spcPts val="1200"/>
              </a:spcBef>
              <a:spcAft>
                <a:spcPts val="0"/>
              </a:spcAft>
              <a:buNone/>
            </a:pPr>
            <a:r>
              <a:rPr lang="en"/>
              <a:t>Computer Engineering PhD</a:t>
            </a:r>
            <a:endParaRPr/>
          </a:p>
          <a:p>
            <a:pPr indent="0" lvl="0" marL="0" rtl="0" algn="l">
              <a:spcBef>
                <a:spcPts val="1200"/>
              </a:spcBef>
              <a:spcAft>
                <a:spcPts val="0"/>
              </a:spcAft>
              <a:buNone/>
            </a:pPr>
            <a:r>
              <a:rPr lang="en"/>
              <a:t>Target Area:</a:t>
            </a:r>
            <a:endParaRPr/>
          </a:p>
          <a:p>
            <a:pPr indent="-311150" lvl="0" marL="457200" rtl="0" algn="l">
              <a:spcBef>
                <a:spcPts val="1200"/>
              </a:spcBef>
              <a:spcAft>
                <a:spcPts val="0"/>
              </a:spcAft>
              <a:buSzPts val="1300"/>
              <a:buChar char="●"/>
            </a:pPr>
            <a:r>
              <a:rPr lang="en"/>
              <a:t>Machine Learning for Healthcare</a:t>
            </a:r>
            <a:endParaRPr/>
          </a:p>
        </p:txBody>
      </p:sp>
      <p:sp>
        <p:nvSpPr>
          <p:cNvPr id="224" name="Google Shape;224;p24"/>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Xi Chen</a:t>
            </a:r>
            <a:endParaRPr b="1"/>
          </a:p>
          <a:p>
            <a:pPr indent="0" lvl="0" marL="0" rtl="0" algn="l">
              <a:spcBef>
                <a:spcPts val="1200"/>
              </a:spcBef>
              <a:spcAft>
                <a:spcPts val="0"/>
              </a:spcAft>
              <a:buNone/>
            </a:pPr>
            <a:r>
              <a:rPr lang="en"/>
              <a:t>Electrical</a:t>
            </a:r>
            <a:r>
              <a:rPr lang="en"/>
              <a:t> Engineering PhD</a:t>
            </a:r>
            <a:endParaRPr/>
          </a:p>
          <a:p>
            <a:pPr indent="0" lvl="0" marL="0" rtl="0" algn="l">
              <a:spcBef>
                <a:spcPts val="1200"/>
              </a:spcBef>
              <a:spcAft>
                <a:spcPts val="0"/>
              </a:spcAft>
              <a:buNone/>
            </a:pPr>
            <a:r>
              <a:rPr lang="en"/>
              <a:t>Target Area:</a:t>
            </a:r>
            <a:endParaRPr/>
          </a:p>
          <a:p>
            <a:pPr indent="-311150" lvl="0" marL="457200" rtl="0" algn="l">
              <a:spcBef>
                <a:spcPts val="1200"/>
              </a:spcBef>
              <a:spcAft>
                <a:spcPts val="0"/>
              </a:spcAft>
              <a:buSzPts val="1300"/>
              <a:buChar char="●"/>
            </a:pPr>
            <a:r>
              <a:rPr lang="en"/>
              <a:t>Healthcare</a:t>
            </a:r>
            <a:r>
              <a:rPr lang="en"/>
              <a:t> Monitoring Sensor </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5"/>
          <p:cNvPicPr preferRelativeResize="0"/>
          <p:nvPr/>
        </p:nvPicPr>
        <p:blipFill>
          <a:blip r:embed="rId3">
            <a:alphaModFix/>
          </a:blip>
          <a:stretch>
            <a:fillRect/>
          </a:stretch>
        </p:blipFill>
        <p:spPr>
          <a:xfrm>
            <a:off x="5309527" y="1916999"/>
            <a:ext cx="3522776" cy="2995875"/>
          </a:xfrm>
          <a:prstGeom prst="rect">
            <a:avLst/>
          </a:prstGeom>
          <a:noFill/>
          <a:ln>
            <a:noFill/>
          </a:ln>
        </p:spPr>
      </p:pic>
      <p:sp>
        <p:nvSpPr>
          <p:cNvPr id="230" name="Google Shape;230;p25"/>
          <p:cNvSpPr txBox="1"/>
          <p:nvPr>
            <p:ph idx="1" type="body"/>
          </p:nvPr>
        </p:nvSpPr>
        <p:spPr>
          <a:xfrm>
            <a:off x="311700" y="525900"/>
            <a:ext cx="8520600" cy="43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t>Project Description:</a:t>
            </a:r>
            <a:br>
              <a:rPr b="1" lang="en" sz="1700"/>
            </a:br>
            <a:r>
              <a:rPr lang="en" sz="1700"/>
              <a:t>The goal of this project is to build a wearable device that incorporates TinyML to detect if someone is sleeping.</a:t>
            </a:r>
            <a:br>
              <a:rPr lang="en" sz="1700"/>
            </a:b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6"/>
          <p:cNvPicPr preferRelativeResize="0"/>
          <p:nvPr/>
        </p:nvPicPr>
        <p:blipFill>
          <a:blip r:embed="rId3">
            <a:alphaModFix/>
          </a:blip>
          <a:stretch>
            <a:fillRect/>
          </a:stretch>
        </p:blipFill>
        <p:spPr>
          <a:xfrm>
            <a:off x="5309527" y="1916999"/>
            <a:ext cx="3522776" cy="2995875"/>
          </a:xfrm>
          <a:prstGeom prst="rect">
            <a:avLst/>
          </a:prstGeom>
          <a:noFill/>
          <a:ln>
            <a:noFill/>
          </a:ln>
        </p:spPr>
      </p:pic>
      <p:sp>
        <p:nvSpPr>
          <p:cNvPr id="236" name="Google Shape;236;p26"/>
          <p:cNvSpPr txBox="1"/>
          <p:nvPr>
            <p:ph idx="1" type="body"/>
          </p:nvPr>
        </p:nvSpPr>
        <p:spPr>
          <a:xfrm>
            <a:off x="311700" y="525900"/>
            <a:ext cx="8520600" cy="43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t>Project Description:</a:t>
            </a:r>
            <a:br>
              <a:rPr b="1" lang="en" sz="1700"/>
            </a:br>
            <a:r>
              <a:rPr lang="en" sz="1700"/>
              <a:t>The goal of this project is to build a wearable device that incorporates TinyML to detect if someone is sleeping.</a:t>
            </a:r>
            <a:br>
              <a:rPr lang="en" sz="1700"/>
            </a:br>
            <a:br>
              <a:rPr lang="en" sz="1700"/>
            </a:br>
            <a:r>
              <a:rPr b="1" lang="en" sz="1700"/>
              <a:t>Key Objectives:</a:t>
            </a:r>
            <a:br>
              <a:rPr b="1" lang="en" sz="1700"/>
            </a:br>
            <a:r>
              <a:rPr b="1" lang="en" sz="1700"/>
              <a:t>- </a:t>
            </a:r>
            <a:r>
              <a:rPr lang="en" sz="1700"/>
              <a:t>Deliver the device that's comfortable to wear</a:t>
            </a:r>
            <a:br>
              <a:rPr lang="en" sz="1700"/>
            </a:br>
            <a:r>
              <a:rPr lang="en" sz="1700"/>
              <a:t>- A communication system allowing wireless communication</a:t>
            </a:r>
            <a:br>
              <a:rPr lang="en" sz="1700"/>
            </a:br>
            <a:r>
              <a:rPr lang="en" sz="1700"/>
              <a:t>- Embed TinyML to predict the states</a:t>
            </a:r>
            <a:br>
              <a:rPr lang="en" sz="1700"/>
            </a:b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a:blip r:embed="rId3">
            <a:alphaModFix/>
          </a:blip>
          <a:stretch>
            <a:fillRect/>
          </a:stretch>
        </p:blipFill>
        <p:spPr>
          <a:xfrm>
            <a:off x="5309527" y="1916999"/>
            <a:ext cx="3522776" cy="2995875"/>
          </a:xfrm>
          <a:prstGeom prst="rect">
            <a:avLst/>
          </a:prstGeom>
          <a:noFill/>
          <a:ln>
            <a:noFill/>
          </a:ln>
        </p:spPr>
      </p:pic>
      <p:sp>
        <p:nvSpPr>
          <p:cNvPr id="242" name="Google Shape;242;p27"/>
          <p:cNvSpPr txBox="1"/>
          <p:nvPr>
            <p:ph idx="1" type="body"/>
          </p:nvPr>
        </p:nvSpPr>
        <p:spPr>
          <a:xfrm>
            <a:off x="311700" y="525900"/>
            <a:ext cx="8520600" cy="43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t>Project Description:</a:t>
            </a:r>
            <a:br>
              <a:rPr b="1" lang="en" sz="1700"/>
            </a:br>
            <a:r>
              <a:rPr lang="en" sz="1700"/>
              <a:t>The goal of this project is to build a wearable device that incorporates TinyML to detect if someone is sleeping.</a:t>
            </a:r>
            <a:br>
              <a:rPr lang="en" sz="1700"/>
            </a:br>
            <a:br>
              <a:rPr lang="en" sz="1700"/>
            </a:br>
            <a:r>
              <a:rPr b="1" lang="en" sz="1700"/>
              <a:t>Key Objectives:</a:t>
            </a:r>
            <a:br>
              <a:rPr b="1" lang="en" sz="1700"/>
            </a:br>
            <a:r>
              <a:rPr b="1" lang="en" sz="1700"/>
              <a:t>- </a:t>
            </a:r>
            <a:r>
              <a:rPr lang="en" sz="1700"/>
              <a:t>Deliver the device that's comfortable to wear</a:t>
            </a:r>
            <a:br>
              <a:rPr lang="en" sz="1700"/>
            </a:br>
            <a:r>
              <a:rPr lang="en" sz="1700"/>
              <a:t>- A communication system allowing wireless communication</a:t>
            </a:r>
            <a:br>
              <a:rPr lang="en" sz="1700"/>
            </a:br>
            <a:r>
              <a:rPr lang="en" sz="1700"/>
              <a:t>- Embed TinyML to predict the states</a:t>
            </a:r>
            <a:br>
              <a:rPr lang="en" sz="1700"/>
            </a:br>
            <a:br>
              <a:rPr lang="en" sz="1700"/>
            </a:br>
            <a:r>
              <a:rPr b="1" lang="en" sz="1700"/>
              <a:t>Technology Stack:</a:t>
            </a:r>
            <a:br>
              <a:rPr b="1" lang="en" sz="1700"/>
            </a:br>
            <a:r>
              <a:rPr b="1" lang="en" sz="1700"/>
              <a:t>- </a:t>
            </a:r>
            <a:r>
              <a:rPr lang="en" sz="1700"/>
              <a:t>Seeed XIAO nRF52840 sense</a:t>
            </a:r>
            <a:br>
              <a:rPr lang="en" sz="1700"/>
            </a:br>
            <a:r>
              <a:rPr lang="en" sz="1700"/>
              <a:t>- EasyEDA PCB Design</a:t>
            </a:r>
            <a:br>
              <a:rPr lang="en" sz="1700"/>
            </a:br>
            <a:r>
              <a:rPr lang="en" sz="1700"/>
              <a:t>- Python, C++</a:t>
            </a:r>
            <a:br>
              <a:rPr lang="en" sz="1700"/>
            </a:br>
            <a:r>
              <a:rPr lang="en" sz="1700"/>
              <a:t>- Bambu 3D Printer</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Hardware &amp;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a:blip r:embed="rId3">
            <a:alphaModFix/>
          </a:blip>
          <a:stretch>
            <a:fillRect/>
          </a:stretch>
        </p:blipFill>
        <p:spPr>
          <a:xfrm>
            <a:off x="333275" y="1453825"/>
            <a:ext cx="2981126" cy="2235850"/>
          </a:xfrm>
          <a:prstGeom prst="rect">
            <a:avLst/>
          </a:prstGeom>
          <a:noFill/>
          <a:ln>
            <a:noFill/>
          </a:ln>
        </p:spPr>
      </p:pic>
      <p:sp>
        <p:nvSpPr>
          <p:cNvPr id="253" name="Google Shape;253;p29"/>
          <p:cNvSpPr txBox="1"/>
          <p:nvPr/>
        </p:nvSpPr>
        <p:spPr>
          <a:xfrm>
            <a:off x="4525500" y="366725"/>
            <a:ext cx="289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latin typeface="Calibri"/>
                <a:ea typeface="Calibri"/>
                <a:cs typeface="Calibri"/>
                <a:sym typeface="Calibri"/>
              </a:rPr>
              <a:t>Arduino Board</a:t>
            </a:r>
            <a:br>
              <a:rPr b="1" lang="en" sz="1600">
                <a:solidFill>
                  <a:schemeClr val="dk2"/>
                </a:solidFill>
                <a:latin typeface="Calibri"/>
                <a:ea typeface="Calibri"/>
                <a:cs typeface="Calibri"/>
                <a:sym typeface="Calibri"/>
              </a:rPr>
            </a:br>
            <a:r>
              <a:rPr b="1" lang="en" sz="1600">
                <a:solidFill>
                  <a:schemeClr val="dk2"/>
                </a:solidFill>
                <a:latin typeface="Calibri"/>
                <a:ea typeface="Calibri"/>
                <a:cs typeface="Calibri"/>
                <a:sym typeface="Calibri"/>
              </a:rPr>
              <a:t>(tinyML </a:t>
            </a:r>
            <a:r>
              <a:rPr b="1" lang="en" sz="1600">
                <a:solidFill>
                  <a:schemeClr val="dk2"/>
                </a:solidFill>
                <a:latin typeface="Calibri"/>
                <a:ea typeface="Calibri"/>
                <a:cs typeface="Calibri"/>
                <a:sym typeface="Calibri"/>
              </a:rPr>
              <a:t>embedded</a:t>
            </a:r>
            <a:r>
              <a:rPr b="1" lang="en" sz="1600">
                <a:solidFill>
                  <a:schemeClr val="dk2"/>
                </a:solidFill>
                <a:latin typeface="Calibri"/>
                <a:ea typeface="Calibri"/>
                <a:cs typeface="Calibri"/>
                <a:sym typeface="Calibri"/>
              </a:rPr>
              <a:t>)</a:t>
            </a:r>
            <a:endParaRPr b="1" sz="1600">
              <a:solidFill>
                <a:schemeClr val="dk2"/>
              </a:solidFill>
              <a:latin typeface="Calibri"/>
              <a:ea typeface="Calibri"/>
              <a:cs typeface="Calibri"/>
              <a:sym typeface="Calibri"/>
            </a:endParaRPr>
          </a:p>
        </p:txBody>
      </p:sp>
      <p:pic>
        <p:nvPicPr>
          <p:cNvPr id="254" name="Google Shape;254;p29"/>
          <p:cNvPicPr preferRelativeResize="0"/>
          <p:nvPr/>
        </p:nvPicPr>
        <p:blipFill>
          <a:blip r:embed="rId4">
            <a:alphaModFix/>
          </a:blip>
          <a:stretch>
            <a:fillRect/>
          </a:stretch>
        </p:blipFill>
        <p:spPr>
          <a:xfrm>
            <a:off x="5852225" y="1515489"/>
            <a:ext cx="2895600" cy="2305596"/>
          </a:xfrm>
          <a:prstGeom prst="rect">
            <a:avLst/>
          </a:prstGeom>
          <a:noFill/>
          <a:ln>
            <a:noFill/>
          </a:ln>
        </p:spPr>
      </p:pic>
      <p:sp>
        <p:nvSpPr>
          <p:cNvPr id="255" name="Google Shape;255;p29"/>
          <p:cNvSpPr txBox="1"/>
          <p:nvPr/>
        </p:nvSpPr>
        <p:spPr>
          <a:xfrm>
            <a:off x="5471325" y="4222525"/>
            <a:ext cx="58458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Seeed Studio XIAO nRF52840 (Sense): </a:t>
            </a:r>
            <a:r>
              <a:rPr lang="en" sz="1300" u="sng">
                <a:solidFill>
                  <a:schemeClr val="hlink"/>
                </a:solidFill>
                <a:latin typeface="Calibri"/>
                <a:ea typeface="Calibri"/>
                <a:cs typeface="Calibri"/>
                <a:sym typeface="Calibri"/>
                <a:hlinkClick r:id="rId5"/>
              </a:rPr>
              <a:t>https://wiki.seeedstudio.com/XIAO_BLE/</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p:txBody>
      </p:sp>
      <p:pic>
        <p:nvPicPr>
          <p:cNvPr id="256" name="Google Shape;256;p29"/>
          <p:cNvPicPr preferRelativeResize="0"/>
          <p:nvPr/>
        </p:nvPicPr>
        <p:blipFill>
          <a:blip r:embed="rId6">
            <a:alphaModFix/>
          </a:blip>
          <a:stretch>
            <a:fillRect/>
          </a:stretch>
        </p:blipFill>
        <p:spPr>
          <a:xfrm>
            <a:off x="3314400" y="1346163"/>
            <a:ext cx="2302001" cy="2644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a:blip r:embed="rId3">
            <a:alphaModFix/>
          </a:blip>
          <a:stretch>
            <a:fillRect/>
          </a:stretch>
        </p:blipFill>
        <p:spPr>
          <a:xfrm>
            <a:off x="152400" y="152400"/>
            <a:ext cx="6451600" cy="4838700"/>
          </a:xfrm>
          <a:prstGeom prst="rect">
            <a:avLst/>
          </a:prstGeom>
          <a:noFill/>
          <a:ln>
            <a:noFill/>
          </a:ln>
        </p:spPr>
      </p:pic>
      <p:pic>
        <p:nvPicPr>
          <p:cNvPr id="262" name="Google Shape;262;p30"/>
          <p:cNvPicPr preferRelativeResize="0"/>
          <p:nvPr/>
        </p:nvPicPr>
        <p:blipFill>
          <a:blip r:embed="rId4">
            <a:alphaModFix/>
          </a:blip>
          <a:stretch>
            <a:fillRect/>
          </a:stretch>
        </p:blipFill>
        <p:spPr>
          <a:xfrm>
            <a:off x="895350" y="266700"/>
            <a:ext cx="7353300" cy="4610100"/>
          </a:xfrm>
          <a:prstGeom prst="rect">
            <a:avLst/>
          </a:prstGeom>
          <a:noFill/>
          <a:ln>
            <a:noFill/>
          </a:ln>
        </p:spPr>
      </p:pic>
      <p:sp>
        <p:nvSpPr>
          <p:cNvPr id="263" name="Google Shape;263;p30"/>
          <p:cNvSpPr txBox="1"/>
          <p:nvPr/>
        </p:nvSpPr>
        <p:spPr>
          <a:xfrm>
            <a:off x="5353050" y="351100"/>
            <a:ext cx="289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Print out prototype watch case</a:t>
            </a:r>
            <a:endParaRPr b="1" sz="16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5309527" y="1916999"/>
            <a:ext cx="3522776" cy="2995875"/>
          </a:xfrm>
          <a:prstGeom prst="rect">
            <a:avLst/>
          </a:prstGeom>
          <a:noFill/>
          <a:ln>
            <a:noFill/>
          </a:ln>
        </p:spPr>
      </p:pic>
      <p:sp>
        <p:nvSpPr>
          <p:cNvPr id="135" name="Google Shape;135;p14"/>
          <p:cNvSpPr txBox="1"/>
          <p:nvPr>
            <p:ph idx="1" type="body"/>
          </p:nvPr>
        </p:nvSpPr>
        <p:spPr>
          <a:xfrm>
            <a:off x="311700" y="525900"/>
            <a:ext cx="8520600" cy="43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700"/>
              <a:t>Project Description:</a:t>
            </a:r>
            <a:br>
              <a:rPr b="1" lang="en" sz="1700"/>
            </a:br>
            <a:r>
              <a:rPr lang="en" sz="1700"/>
              <a:t>The goal of this project is to build a wearable device that incorporates TinyML to detect if someone is sleeping.</a:t>
            </a:r>
            <a:br>
              <a:rPr lang="en" sz="1700"/>
            </a:br>
            <a:br>
              <a:rPr lang="en" sz="1700"/>
            </a:br>
            <a:r>
              <a:rPr b="1" lang="en" sz="1700"/>
              <a:t>Key Objectives:</a:t>
            </a:r>
            <a:br>
              <a:rPr b="1" lang="en" sz="1700"/>
            </a:br>
            <a:r>
              <a:rPr b="1" lang="en" sz="1700"/>
              <a:t>- </a:t>
            </a:r>
            <a:r>
              <a:rPr lang="en" sz="1700"/>
              <a:t>Deliver the device that's comfortable to wear</a:t>
            </a:r>
            <a:br>
              <a:rPr lang="en" sz="1700"/>
            </a:br>
            <a:r>
              <a:rPr lang="en" sz="1700"/>
              <a:t>- A communication system allowing wireless communication</a:t>
            </a:r>
            <a:br>
              <a:rPr lang="en" sz="1700"/>
            </a:br>
            <a:r>
              <a:rPr lang="en" sz="1700"/>
              <a:t>- Embed TinyML to predict the states</a:t>
            </a:r>
            <a:br>
              <a:rPr lang="en" sz="1700"/>
            </a:br>
            <a:br>
              <a:rPr lang="en" sz="1700"/>
            </a:br>
            <a:r>
              <a:rPr b="1" lang="en" sz="1700"/>
              <a:t>Technology Stack:</a:t>
            </a:r>
            <a:br>
              <a:rPr b="1" lang="en" sz="1700"/>
            </a:br>
            <a:r>
              <a:rPr b="1" lang="en" sz="1700"/>
              <a:t>- </a:t>
            </a:r>
            <a:r>
              <a:rPr lang="en" sz="1700"/>
              <a:t>Seeed XIAO nRF52840 sense</a:t>
            </a:r>
            <a:br>
              <a:rPr lang="en" sz="1700"/>
            </a:br>
            <a:r>
              <a:rPr lang="en" sz="1700"/>
              <a:t>- EasyEDA PCB Design</a:t>
            </a:r>
            <a:br>
              <a:rPr lang="en" sz="1700"/>
            </a:br>
            <a:r>
              <a:rPr lang="en" sz="1700"/>
              <a:t>- Python, C++</a:t>
            </a:r>
            <a:br>
              <a:rPr lang="en" sz="1700"/>
            </a:br>
            <a:r>
              <a:rPr lang="en" sz="1700"/>
              <a:t>- Bambu 3D Printer</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p:nvPr/>
        </p:nvSpPr>
        <p:spPr>
          <a:xfrm>
            <a:off x="3151563" y="3097025"/>
            <a:ext cx="2058000" cy="59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Bandpass filter with cutoff 0.3-2.5Hz to filter out human PPG signal </a:t>
            </a:r>
            <a:r>
              <a:rPr lang="en">
                <a:latin typeface="Calibri"/>
                <a:ea typeface="Calibri"/>
                <a:cs typeface="Calibri"/>
                <a:sym typeface="Calibri"/>
              </a:rPr>
              <a:t> </a:t>
            </a:r>
            <a:endParaRPr sz="800">
              <a:latin typeface="Calibri"/>
              <a:ea typeface="Calibri"/>
              <a:cs typeface="Calibri"/>
              <a:sym typeface="Calibri"/>
            </a:endParaRPr>
          </a:p>
        </p:txBody>
      </p:sp>
      <p:sp>
        <p:nvSpPr>
          <p:cNvPr id="141" name="Google Shape;141;p15"/>
          <p:cNvSpPr/>
          <p:nvPr/>
        </p:nvSpPr>
        <p:spPr>
          <a:xfrm>
            <a:off x="923200" y="3097025"/>
            <a:ext cx="1678200" cy="120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Near-infrared Channel: To collect PPG signal</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590nm, 630nm, 680nm: To calibrate ambient light change for robust PPG signal</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p:txBody>
      </p:sp>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Study Methodology </a:t>
            </a:r>
            <a:endParaRPr/>
          </a:p>
        </p:txBody>
      </p:sp>
      <p:pic>
        <p:nvPicPr>
          <p:cNvPr id="143" name="Google Shape;143;p15"/>
          <p:cNvPicPr preferRelativeResize="0"/>
          <p:nvPr/>
        </p:nvPicPr>
        <p:blipFill>
          <a:blip r:embed="rId3">
            <a:alphaModFix/>
          </a:blip>
          <a:stretch>
            <a:fillRect/>
          </a:stretch>
        </p:blipFill>
        <p:spPr>
          <a:xfrm>
            <a:off x="942625" y="1994850"/>
            <a:ext cx="1702325" cy="999850"/>
          </a:xfrm>
          <a:prstGeom prst="rect">
            <a:avLst/>
          </a:prstGeom>
          <a:noFill/>
          <a:ln>
            <a:noFill/>
          </a:ln>
        </p:spPr>
      </p:pic>
      <p:sp>
        <p:nvSpPr>
          <p:cNvPr id="144" name="Google Shape;144;p15"/>
          <p:cNvSpPr/>
          <p:nvPr/>
        </p:nvSpPr>
        <p:spPr>
          <a:xfrm>
            <a:off x="2824150" y="2460325"/>
            <a:ext cx="270300" cy="1113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5" name="Google Shape;145;p15"/>
          <p:cNvPicPr preferRelativeResize="0"/>
          <p:nvPr/>
        </p:nvPicPr>
        <p:blipFill>
          <a:blip r:embed="rId4">
            <a:alphaModFix/>
          </a:blip>
          <a:stretch>
            <a:fillRect/>
          </a:stretch>
        </p:blipFill>
        <p:spPr>
          <a:xfrm>
            <a:off x="3133175" y="1947325"/>
            <a:ext cx="2094771" cy="1047375"/>
          </a:xfrm>
          <a:prstGeom prst="rect">
            <a:avLst/>
          </a:prstGeom>
          <a:noFill/>
          <a:ln>
            <a:noFill/>
          </a:ln>
        </p:spPr>
      </p:pic>
      <p:sp>
        <p:nvSpPr>
          <p:cNvPr id="146" name="Google Shape;146;p15"/>
          <p:cNvSpPr txBox="1"/>
          <p:nvPr/>
        </p:nvSpPr>
        <p:spPr>
          <a:xfrm>
            <a:off x="3216800" y="3028775"/>
            <a:ext cx="1780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Signal </a:t>
            </a:r>
            <a:r>
              <a:rPr lang="en" sz="800">
                <a:solidFill>
                  <a:schemeClr val="dk2"/>
                </a:solidFill>
                <a:latin typeface="Calibri"/>
                <a:ea typeface="Calibri"/>
                <a:cs typeface="Calibri"/>
                <a:sym typeface="Calibri"/>
              </a:rPr>
              <a:t>processing</a:t>
            </a:r>
            <a:r>
              <a:rPr lang="en" sz="800">
                <a:solidFill>
                  <a:schemeClr val="dk2"/>
                </a:solidFill>
                <a:latin typeface="Calibri"/>
                <a:ea typeface="Calibri"/>
                <a:cs typeface="Calibri"/>
                <a:sym typeface="Calibri"/>
              </a:rPr>
              <a:t> with bandpass filter</a:t>
            </a:r>
            <a:endParaRPr sz="800">
              <a:solidFill>
                <a:schemeClr val="dk2"/>
              </a:solidFill>
              <a:latin typeface="Calibri"/>
              <a:ea typeface="Calibri"/>
              <a:cs typeface="Calibri"/>
              <a:sym typeface="Calibri"/>
            </a:endParaRPr>
          </a:p>
        </p:txBody>
      </p:sp>
      <p:sp>
        <p:nvSpPr>
          <p:cNvPr id="147" name="Google Shape;147;p15"/>
          <p:cNvSpPr/>
          <p:nvPr/>
        </p:nvSpPr>
        <p:spPr>
          <a:xfrm>
            <a:off x="5295900" y="2439125"/>
            <a:ext cx="270300" cy="1113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8" name="Google Shape;148;p15"/>
          <p:cNvSpPr/>
          <p:nvPr/>
        </p:nvSpPr>
        <p:spPr>
          <a:xfrm>
            <a:off x="5716175" y="2264775"/>
            <a:ext cx="1873800" cy="35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Training on powerful computer</a:t>
            </a:r>
            <a:endParaRPr sz="1000">
              <a:latin typeface="Calibri"/>
              <a:ea typeface="Calibri"/>
              <a:cs typeface="Calibri"/>
              <a:sym typeface="Calibri"/>
            </a:endParaRPr>
          </a:p>
        </p:txBody>
      </p:sp>
      <p:sp>
        <p:nvSpPr>
          <p:cNvPr id="149" name="Google Shape;149;p15"/>
          <p:cNvSpPr/>
          <p:nvPr/>
        </p:nvSpPr>
        <p:spPr>
          <a:xfrm rot="5400000">
            <a:off x="6517925" y="2791513"/>
            <a:ext cx="270300" cy="111300"/>
          </a:xfrm>
          <a:prstGeom prst="rightArrow">
            <a:avLst>
              <a:gd fmla="val 50000" name="adj1"/>
              <a:gd fmla="val 50000" name="adj2"/>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 name="Google Shape;150;p15"/>
          <p:cNvSpPr/>
          <p:nvPr/>
        </p:nvSpPr>
        <p:spPr>
          <a:xfrm>
            <a:off x="5763975" y="3922450"/>
            <a:ext cx="1873800" cy="35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Deploy checkpoints back by TinyML</a:t>
            </a:r>
            <a:endParaRPr sz="1000">
              <a:latin typeface="Calibri"/>
              <a:ea typeface="Calibri"/>
              <a:cs typeface="Calibri"/>
              <a:sym typeface="Calibri"/>
            </a:endParaRPr>
          </a:p>
        </p:txBody>
      </p:sp>
      <p:pic>
        <p:nvPicPr>
          <p:cNvPr id="151" name="Google Shape;151;p15"/>
          <p:cNvPicPr preferRelativeResize="0"/>
          <p:nvPr/>
        </p:nvPicPr>
        <p:blipFill>
          <a:blip r:embed="rId5">
            <a:alphaModFix/>
          </a:blip>
          <a:stretch>
            <a:fillRect/>
          </a:stretch>
        </p:blipFill>
        <p:spPr>
          <a:xfrm>
            <a:off x="6014788" y="3079450"/>
            <a:ext cx="1276575" cy="781575"/>
          </a:xfrm>
          <a:prstGeom prst="rect">
            <a:avLst/>
          </a:prstGeom>
          <a:noFill/>
          <a:ln>
            <a:noFill/>
          </a:ln>
        </p:spPr>
      </p:pic>
      <p:sp>
        <p:nvSpPr>
          <p:cNvPr id="152" name="Google Shape;152;p15"/>
          <p:cNvSpPr txBox="1"/>
          <p:nvPr/>
        </p:nvSpPr>
        <p:spPr>
          <a:xfrm>
            <a:off x="1251562" y="3028775"/>
            <a:ext cx="10299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PPG signal collecting </a:t>
            </a:r>
            <a:endParaRPr sz="15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2.A Hardware design and build</a:t>
            </a:r>
            <a:endParaRPr/>
          </a:p>
        </p:txBody>
      </p:sp>
      <p:pic>
        <p:nvPicPr>
          <p:cNvPr id="158" name="Google Shape;158;p16"/>
          <p:cNvPicPr preferRelativeResize="0"/>
          <p:nvPr/>
        </p:nvPicPr>
        <p:blipFill>
          <a:blip r:embed="rId3">
            <a:alphaModFix/>
          </a:blip>
          <a:stretch>
            <a:fillRect/>
          </a:stretch>
        </p:blipFill>
        <p:spPr>
          <a:xfrm>
            <a:off x="548075" y="1618200"/>
            <a:ext cx="2515001" cy="1467300"/>
          </a:xfrm>
          <a:prstGeom prst="rect">
            <a:avLst/>
          </a:prstGeom>
          <a:noFill/>
          <a:ln>
            <a:noFill/>
          </a:ln>
        </p:spPr>
      </p:pic>
      <p:sp>
        <p:nvSpPr>
          <p:cNvPr id="159" name="Google Shape;159;p16"/>
          <p:cNvSpPr txBox="1"/>
          <p:nvPr/>
        </p:nvSpPr>
        <p:spPr>
          <a:xfrm>
            <a:off x="627575" y="3113900"/>
            <a:ext cx="33993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alibri"/>
                <a:ea typeface="Calibri"/>
                <a:cs typeface="Calibri"/>
                <a:sym typeface="Calibri"/>
              </a:rPr>
              <a:t>Multi LEDs with Corresponding Photodiodes: Collect photoplethysmogram (PPG) data</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Seeed XIAO nRF52: Process data and deploy TinyML to run trained detection model</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160" name="Google Shape;160;p16"/>
          <p:cNvPicPr preferRelativeResize="0"/>
          <p:nvPr/>
        </p:nvPicPr>
        <p:blipFill rotWithShape="1">
          <a:blip r:embed="rId4">
            <a:alphaModFix/>
          </a:blip>
          <a:srcRect b="6310" l="6306" r="2294" t="5060"/>
          <a:stretch/>
        </p:blipFill>
        <p:spPr>
          <a:xfrm>
            <a:off x="4680850" y="1677963"/>
            <a:ext cx="1086900" cy="1405251"/>
          </a:xfrm>
          <a:prstGeom prst="rect">
            <a:avLst/>
          </a:prstGeom>
          <a:noFill/>
          <a:ln>
            <a:noFill/>
          </a:ln>
        </p:spPr>
      </p:pic>
      <p:pic>
        <p:nvPicPr>
          <p:cNvPr id="161" name="Google Shape;161;p16"/>
          <p:cNvPicPr preferRelativeResize="0"/>
          <p:nvPr/>
        </p:nvPicPr>
        <p:blipFill rotWithShape="1">
          <a:blip r:embed="rId5">
            <a:alphaModFix/>
          </a:blip>
          <a:srcRect b="7740" l="8603" r="5706" t="11372"/>
          <a:stretch/>
        </p:blipFill>
        <p:spPr>
          <a:xfrm>
            <a:off x="6508725" y="1677975"/>
            <a:ext cx="1116580" cy="1405251"/>
          </a:xfrm>
          <a:prstGeom prst="rect">
            <a:avLst/>
          </a:prstGeom>
          <a:noFill/>
          <a:ln>
            <a:noFill/>
          </a:ln>
        </p:spPr>
      </p:pic>
      <p:sp>
        <p:nvSpPr>
          <p:cNvPr id="162" name="Google Shape;162;p16"/>
          <p:cNvSpPr txBox="1"/>
          <p:nvPr/>
        </p:nvSpPr>
        <p:spPr>
          <a:xfrm>
            <a:off x="4319955" y="3113900"/>
            <a:ext cx="1837200" cy="7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Calibri"/>
                <a:ea typeface="Calibri"/>
                <a:cs typeface="Calibri"/>
                <a:sym typeface="Calibri"/>
              </a:rPr>
              <a:t>Front</a:t>
            </a:r>
            <a:endParaRPr b="1"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Seeed XIAO nRF52 microcontroller</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LED driver</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 </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63" name="Google Shape;163;p16"/>
          <p:cNvSpPr txBox="1"/>
          <p:nvPr/>
        </p:nvSpPr>
        <p:spPr>
          <a:xfrm>
            <a:off x="6378151" y="3149570"/>
            <a:ext cx="15093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Calibri"/>
                <a:ea typeface="Calibri"/>
                <a:cs typeface="Calibri"/>
                <a:sym typeface="Calibri"/>
              </a:rPr>
              <a:t>Back</a:t>
            </a:r>
            <a:endParaRPr b="1" sz="1500">
              <a:solidFill>
                <a:schemeClr val="dk2"/>
              </a:solidFill>
              <a:latin typeface="Calibri"/>
              <a:ea typeface="Calibri"/>
              <a:cs typeface="Calibri"/>
              <a:sym typeface="Calibri"/>
            </a:endParaRPr>
          </a:p>
          <a:p>
            <a:pPr indent="0" lvl="0" marL="0" rtl="0" algn="l">
              <a:spcBef>
                <a:spcPts val="0"/>
              </a:spcBef>
              <a:spcAft>
                <a:spcPts val="0"/>
              </a:spcAft>
              <a:buNone/>
            </a:pPr>
            <a:r>
              <a:rPr lang="en" sz="1500">
                <a:solidFill>
                  <a:schemeClr val="dk2"/>
                </a:solidFill>
                <a:latin typeface="Calibri"/>
                <a:ea typeface="Calibri"/>
                <a:cs typeface="Calibri"/>
                <a:sym typeface="Calibri"/>
              </a:rPr>
              <a:t>LEDs and Photodiodes</a:t>
            </a:r>
            <a:endParaRPr sz="15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2.B Dataset Source</a:t>
            </a:r>
            <a:endParaRPr/>
          </a:p>
        </p:txBody>
      </p:sp>
      <p:sp>
        <p:nvSpPr>
          <p:cNvPr id="169" name="Google Shape;169;p17"/>
          <p:cNvSpPr txBox="1"/>
          <p:nvPr>
            <p:ph idx="1" type="body"/>
          </p:nvPr>
        </p:nvSpPr>
        <p:spPr>
          <a:xfrm>
            <a:off x="819150" y="1554075"/>
            <a:ext cx="7505700" cy="28848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SzPct val="100000"/>
              <a:buChar char="●"/>
            </a:pPr>
            <a:r>
              <a:rPr lang="en" sz="2000"/>
              <a:t>This dataset was collected as part of a sleep study to examine the effects of restricted sleep on various physiological or behavioral parameters. The study involved seven subjects who were allowed only a 3-hour sleep period, simulating a short sleep duration scenario. </a:t>
            </a:r>
            <a:endParaRPr sz="2000"/>
          </a:p>
          <a:p>
            <a:pPr indent="-336550" lvl="0" marL="457200" rtl="0" algn="l">
              <a:spcBef>
                <a:spcPts val="0"/>
              </a:spcBef>
              <a:spcAft>
                <a:spcPts val="0"/>
              </a:spcAft>
              <a:buSzPct val="100000"/>
              <a:buChar char="●"/>
            </a:pPr>
            <a:r>
              <a:rPr lang="en" sz="2000"/>
              <a:t>For analysis and model development, the dataset is split into two groups: five subjects are designated as the training set, serving as the primary basis for pattern recognition and predictive modeling, while the remaining two subjects form the test set, used to validate the performance of the trained models. This structured division ensures that the study results can be generalized and effectively evaluated.</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2.C Neural Network &amp; Loss Function</a:t>
            </a:r>
            <a:endParaRPr/>
          </a:p>
        </p:txBody>
      </p:sp>
      <p:sp>
        <p:nvSpPr>
          <p:cNvPr id="175" name="Google Shape;175;p18"/>
          <p:cNvSpPr txBox="1"/>
          <p:nvPr/>
        </p:nvSpPr>
        <p:spPr>
          <a:xfrm>
            <a:off x="873725" y="1503175"/>
            <a:ext cx="4014000" cy="33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t>We designed a simple feedforward neural network named </a:t>
            </a:r>
            <a:r>
              <a:rPr lang="en" sz="1100">
                <a:solidFill>
                  <a:srgbClr val="188038"/>
                </a:solidFill>
                <a:latin typeface="Roboto Mono"/>
                <a:ea typeface="Roboto Mono"/>
                <a:cs typeface="Roboto Mono"/>
                <a:sym typeface="Roboto Mono"/>
              </a:rPr>
              <a:t>Net</a:t>
            </a:r>
            <a:r>
              <a:rPr lang="en" sz="1100"/>
              <a:t> to perform binary classification tasks. The architecture consists of:</a:t>
            </a:r>
            <a:endParaRPr sz="1100"/>
          </a:p>
          <a:p>
            <a:pPr indent="-298450" lvl="0" marL="457200" rtl="0" algn="l">
              <a:lnSpc>
                <a:spcPct val="115000"/>
              </a:lnSpc>
              <a:spcBef>
                <a:spcPts val="1200"/>
              </a:spcBef>
              <a:spcAft>
                <a:spcPts val="0"/>
              </a:spcAft>
              <a:buSzPts val="1100"/>
              <a:buAutoNum type="arabicPeriod"/>
            </a:pPr>
            <a:r>
              <a:rPr b="1" lang="en" sz="1100"/>
              <a:t>Input Layer:</a:t>
            </a:r>
            <a:r>
              <a:rPr lang="en" sz="1100"/>
              <a:t> The model accepts input with 4 features.</a:t>
            </a:r>
            <a:endParaRPr sz="1100"/>
          </a:p>
          <a:p>
            <a:pPr indent="-298450" lvl="0" marL="457200" rtl="0" algn="l">
              <a:lnSpc>
                <a:spcPct val="115000"/>
              </a:lnSpc>
              <a:spcBef>
                <a:spcPts val="0"/>
              </a:spcBef>
              <a:spcAft>
                <a:spcPts val="0"/>
              </a:spcAft>
              <a:buSzPts val="1100"/>
              <a:buAutoNum type="arabicPeriod"/>
            </a:pPr>
            <a:r>
              <a:rPr b="1" lang="en" sz="1100"/>
              <a:t>Hidden Layer:</a:t>
            </a:r>
            <a:r>
              <a:rPr lang="en" sz="1100"/>
              <a:t> A fully connected layer (</a:t>
            </a:r>
            <a:r>
              <a:rPr lang="en" sz="1100">
                <a:solidFill>
                  <a:srgbClr val="188038"/>
                </a:solidFill>
                <a:latin typeface="Roboto Mono"/>
                <a:ea typeface="Roboto Mono"/>
                <a:cs typeface="Roboto Mono"/>
                <a:sym typeface="Roboto Mono"/>
              </a:rPr>
              <a:t>fc1</a:t>
            </a:r>
            <a:r>
              <a:rPr lang="en" sz="1100"/>
              <a:t>) with 4 neurons, followed by a ReLU activation function to introduce non-linearity.</a:t>
            </a:r>
            <a:endParaRPr sz="1100"/>
          </a:p>
          <a:p>
            <a:pPr indent="-298450" lvl="0" marL="457200" rtl="0" algn="l">
              <a:lnSpc>
                <a:spcPct val="115000"/>
              </a:lnSpc>
              <a:spcBef>
                <a:spcPts val="0"/>
              </a:spcBef>
              <a:spcAft>
                <a:spcPts val="0"/>
              </a:spcAft>
              <a:buSzPts val="1100"/>
              <a:buAutoNum type="arabicPeriod"/>
            </a:pPr>
            <a:r>
              <a:rPr b="1" lang="en" sz="1100"/>
              <a:t>Output Layer:</a:t>
            </a:r>
            <a:r>
              <a:rPr lang="en" sz="1100"/>
              <a:t> A single neuron (</a:t>
            </a:r>
            <a:r>
              <a:rPr lang="en" sz="1100">
                <a:solidFill>
                  <a:srgbClr val="188038"/>
                </a:solidFill>
                <a:latin typeface="Roboto Mono"/>
                <a:ea typeface="Roboto Mono"/>
                <a:cs typeface="Roboto Mono"/>
                <a:sym typeface="Roboto Mono"/>
              </a:rPr>
              <a:t>fc2</a:t>
            </a:r>
            <a:r>
              <a:rPr lang="en" sz="1100"/>
              <a:t>) without activation, suitable for binary classification when combined with the </a:t>
            </a:r>
            <a:r>
              <a:rPr lang="en" sz="1100">
                <a:solidFill>
                  <a:srgbClr val="188038"/>
                </a:solidFill>
                <a:latin typeface="Roboto Mono"/>
                <a:ea typeface="Roboto Mono"/>
                <a:cs typeface="Roboto Mono"/>
                <a:sym typeface="Roboto Mono"/>
              </a:rPr>
              <a:t>BCEWithLogitsLoss</a:t>
            </a:r>
            <a:r>
              <a:rPr lang="en" sz="1100"/>
              <a:t> function.</a:t>
            </a:r>
            <a:endParaRPr sz="1100"/>
          </a:p>
          <a:p>
            <a:pPr indent="0" lvl="0" marL="0" rtl="0" algn="l">
              <a:lnSpc>
                <a:spcPct val="115000"/>
              </a:lnSpc>
              <a:spcBef>
                <a:spcPts val="1200"/>
              </a:spcBef>
              <a:spcAft>
                <a:spcPts val="0"/>
              </a:spcAft>
              <a:buNone/>
            </a:pPr>
            <a:r>
              <a:rPr lang="en" sz="1100"/>
              <a:t>The absence of activation in the output layer allows the model to output raw logits, enabling seamless use with the Binary Cross-Entropy with Logits loss function.</a:t>
            </a:r>
            <a:endParaRPr sz="1100"/>
          </a:p>
          <a:p>
            <a:pPr indent="0" lvl="0" marL="0" rtl="0" algn="l">
              <a:spcBef>
                <a:spcPts val="1200"/>
              </a:spcBef>
              <a:spcAft>
                <a:spcPts val="0"/>
              </a:spcAft>
              <a:buNone/>
            </a:pPr>
            <a:r>
              <a:t/>
            </a:r>
            <a:endParaRPr sz="1100"/>
          </a:p>
        </p:txBody>
      </p:sp>
      <p:pic>
        <p:nvPicPr>
          <p:cNvPr id="176" name="Google Shape;176;p18"/>
          <p:cNvPicPr preferRelativeResize="0"/>
          <p:nvPr/>
        </p:nvPicPr>
        <p:blipFill>
          <a:blip r:embed="rId3">
            <a:alphaModFix/>
          </a:blip>
          <a:stretch>
            <a:fillRect/>
          </a:stretch>
        </p:blipFill>
        <p:spPr>
          <a:xfrm>
            <a:off x="4954675" y="1666650"/>
            <a:ext cx="3449476" cy="2764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3.A Model Performance Evaluation</a:t>
            </a:r>
            <a:endParaRPr/>
          </a:p>
        </p:txBody>
      </p:sp>
      <p:sp>
        <p:nvSpPr>
          <p:cNvPr id="182" name="Google Shape;182;p19"/>
          <p:cNvSpPr txBox="1"/>
          <p:nvPr/>
        </p:nvSpPr>
        <p:spPr>
          <a:xfrm>
            <a:off x="819150" y="1716500"/>
            <a:ext cx="7262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evaluation results demonstrate the progression of model training over 1000 epochs, showcasing significant improvements in both loss and accuracy. Starting with a loss of 0.5340 and an accuracy of 96.50% at epoch 100, the model achieves remarkable stability by epoch 1000, with a final loss of 0.0509 and accuracy consistently reaching 99.70%. This indicates effective learning and optimization throughout training. Upon completion, the model parameters and normalization details were saved, with conversion into C arrays for deployment in the file </a:t>
            </a:r>
            <a:r>
              <a:rPr lang="en" sz="1800">
                <a:solidFill>
                  <a:srgbClr val="188038"/>
                </a:solidFill>
                <a:latin typeface="Roboto Mono"/>
                <a:ea typeface="Roboto Mono"/>
                <a:cs typeface="Roboto Mono"/>
                <a:sym typeface="Roboto Mono"/>
              </a:rPr>
              <a:t>model_parameters.h</a:t>
            </a:r>
            <a:r>
              <a:rPr lang="en" sz="1800"/>
              <a:t>.</a:t>
            </a:r>
            <a:endParaRPr sz="2100">
              <a:solidFill>
                <a:srgbClr val="222529"/>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3.B TinyML Implementation</a:t>
            </a:r>
            <a:endParaRPr/>
          </a:p>
        </p:txBody>
      </p:sp>
      <p:sp>
        <p:nvSpPr>
          <p:cNvPr id="188" name="Google Shape;188;p20"/>
          <p:cNvSpPr txBox="1"/>
          <p:nvPr/>
        </p:nvSpPr>
        <p:spPr>
          <a:xfrm>
            <a:off x="819150" y="1559125"/>
            <a:ext cx="7262700" cy="322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t>Header Files</a:t>
            </a:r>
            <a:endParaRPr b="1" sz="1300"/>
          </a:p>
          <a:p>
            <a:pPr indent="-311150" lvl="0" marL="457200" rtl="0" algn="l">
              <a:lnSpc>
                <a:spcPct val="115000"/>
              </a:lnSpc>
              <a:spcBef>
                <a:spcPts val="1200"/>
              </a:spcBef>
              <a:spcAft>
                <a:spcPts val="0"/>
              </a:spcAft>
              <a:buSzPts val="1300"/>
              <a:buChar char="●"/>
            </a:pPr>
            <a:r>
              <a:rPr lang="en" sz="1300">
                <a:solidFill>
                  <a:srgbClr val="188038"/>
                </a:solidFill>
                <a:latin typeface="Roboto Mono"/>
                <a:ea typeface="Roboto Mono"/>
                <a:cs typeface="Roboto Mono"/>
                <a:sym typeface="Roboto Mono"/>
              </a:rPr>
              <a:t>model_parameters.h</a:t>
            </a:r>
            <a:r>
              <a:rPr lang="en" sz="1300"/>
              <a:t>: Contains model weights, biases, and normalization parameters for inference.</a:t>
            </a:r>
            <a:endParaRPr sz="1300"/>
          </a:p>
          <a:p>
            <a:pPr indent="-311150" lvl="0" marL="457200" rtl="0" algn="l">
              <a:lnSpc>
                <a:spcPct val="115000"/>
              </a:lnSpc>
              <a:spcBef>
                <a:spcPts val="0"/>
              </a:spcBef>
              <a:spcAft>
                <a:spcPts val="0"/>
              </a:spcAft>
              <a:buSzPts val="1300"/>
              <a:buChar char="●"/>
            </a:pPr>
            <a:r>
              <a:rPr lang="en" sz="1300">
                <a:solidFill>
                  <a:srgbClr val="188038"/>
                </a:solidFill>
                <a:latin typeface="Roboto Mono"/>
                <a:ea typeface="Roboto Mono"/>
                <a:cs typeface="Roboto Mono"/>
                <a:sym typeface="Roboto Mono"/>
              </a:rPr>
              <a:t>&lt;math.h&gt;</a:t>
            </a:r>
            <a:r>
              <a:rPr lang="en" sz="1300"/>
              <a:t>: Provides mathematical functions, such as </a:t>
            </a:r>
            <a:r>
              <a:rPr lang="en" sz="1300">
                <a:solidFill>
                  <a:srgbClr val="188038"/>
                </a:solidFill>
                <a:latin typeface="Roboto Mono"/>
                <a:ea typeface="Roboto Mono"/>
                <a:cs typeface="Roboto Mono"/>
                <a:sym typeface="Roboto Mono"/>
              </a:rPr>
              <a:t>exp()</a:t>
            </a:r>
            <a:r>
              <a:rPr lang="en" sz="1300"/>
              <a:t> for activation calculations.</a:t>
            </a:r>
            <a:endParaRPr sz="1300"/>
          </a:p>
          <a:p>
            <a:pPr indent="0" lvl="0" marL="0" rtl="0" algn="l">
              <a:lnSpc>
                <a:spcPct val="115000"/>
              </a:lnSpc>
              <a:spcBef>
                <a:spcPts val="1200"/>
              </a:spcBef>
              <a:spcAft>
                <a:spcPts val="0"/>
              </a:spcAft>
              <a:buNone/>
            </a:pPr>
            <a:r>
              <a:rPr b="1" lang="en" sz="1300"/>
              <a:t>Activation Functions</a:t>
            </a:r>
            <a:endParaRPr b="1" sz="1300"/>
          </a:p>
          <a:p>
            <a:pPr indent="-311150" lvl="0" marL="457200" rtl="0" algn="l">
              <a:lnSpc>
                <a:spcPct val="115000"/>
              </a:lnSpc>
              <a:spcBef>
                <a:spcPts val="1200"/>
              </a:spcBef>
              <a:spcAft>
                <a:spcPts val="0"/>
              </a:spcAft>
              <a:buSzPts val="1300"/>
              <a:buChar char="●"/>
            </a:pPr>
            <a:r>
              <a:rPr b="1" lang="en" sz="1300"/>
              <a:t>ReLU:</a:t>
            </a:r>
            <a:r>
              <a:rPr lang="en" sz="1300"/>
              <a:t> Outputs </a:t>
            </a:r>
            <a:r>
              <a:rPr lang="en" sz="1300">
                <a:solidFill>
                  <a:srgbClr val="188038"/>
                </a:solidFill>
                <a:latin typeface="Roboto Mono"/>
                <a:ea typeface="Roboto Mono"/>
                <a:cs typeface="Roboto Mono"/>
                <a:sym typeface="Roboto Mono"/>
              </a:rPr>
              <a:t>x</a:t>
            </a:r>
            <a:r>
              <a:rPr lang="en" sz="1300"/>
              <a:t> if positive, otherwise 0.</a:t>
            </a:r>
            <a:endParaRPr sz="1300"/>
          </a:p>
          <a:p>
            <a:pPr indent="-311150" lvl="0" marL="457200" rtl="0" algn="l">
              <a:lnSpc>
                <a:spcPct val="115000"/>
              </a:lnSpc>
              <a:spcBef>
                <a:spcPts val="0"/>
              </a:spcBef>
              <a:spcAft>
                <a:spcPts val="0"/>
              </a:spcAft>
              <a:buSzPts val="1300"/>
              <a:buChar char="●"/>
            </a:pPr>
            <a:r>
              <a:rPr b="1" lang="en" sz="1300"/>
              <a:t>Sigmoid:</a:t>
            </a:r>
            <a:r>
              <a:rPr lang="en" sz="1300"/>
              <a:t> Maps input to a range between 0 and 1, used for binary classification.</a:t>
            </a:r>
            <a:endParaRPr sz="1300"/>
          </a:p>
          <a:p>
            <a:pPr indent="0" lvl="0" marL="0" rtl="0" algn="l">
              <a:lnSpc>
                <a:spcPct val="115000"/>
              </a:lnSpc>
              <a:spcBef>
                <a:spcPts val="1200"/>
              </a:spcBef>
              <a:spcAft>
                <a:spcPts val="0"/>
              </a:spcAft>
              <a:buNone/>
            </a:pPr>
            <a:r>
              <a:rPr b="1" lang="en" sz="1300"/>
              <a:t>Prediction</a:t>
            </a:r>
            <a:endParaRPr b="1" sz="1300"/>
          </a:p>
          <a:p>
            <a:pPr indent="-311150" lvl="0" marL="457200" rtl="0" algn="l">
              <a:lnSpc>
                <a:spcPct val="115000"/>
              </a:lnSpc>
              <a:spcBef>
                <a:spcPts val="1200"/>
              </a:spcBef>
              <a:spcAft>
                <a:spcPts val="0"/>
              </a:spcAft>
              <a:buSzPts val="1300"/>
              <a:buChar char="●"/>
            </a:pPr>
            <a:r>
              <a:rPr lang="en" sz="1300"/>
              <a:t>The </a:t>
            </a:r>
            <a:r>
              <a:rPr lang="en" sz="1300">
                <a:solidFill>
                  <a:srgbClr val="188038"/>
                </a:solidFill>
                <a:latin typeface="Roboto Mono"/>
                <a:ea typeface="Roboto Mono"/>
                <a:cs typeface="Roboto Mono"/>
                <a:sym typeface="Roboto Mono"/>
              </a:rPr>
              <a:t>predict</a:t>
            </a:r>
            <a:r>
              <a:rPr lang="en" sz="1300"/>
              <a:t> function computes output using the model and input data.</a:t>
            </a:r>
            <a:endParaRPr sz="1300"/>
          </a:p>
          <a:p>
            <a:pPr indent="-311150" lvl="0" marL="457200" rtl="0" algn="l">
              <a:lnSpc>
                <a:spcPct val="115000"/>
              </a:lnSpc>
              <a:spcBef>
                <a:spcPts val="0"/>
              </a:spcBef>
              <a:spcAft>
                <a:spcPts val="0"/>
              </a:spcAft>
              <a:buSzPts val="1300"/>
              <a:buChar char="●"/>
            </a:pPr>
            <a:r>
              <a:rPr lang="en" sz="1300"/>
              <a:t>The final prediction is stored in the </a:t>
            </a:r>
            <a:r>
              <a:rPr lang="en" sz="1300">
                <a:solidFill>
                  <a:srgbClr val="188038"/>
                </a:solidFill>
                <a:latin typeface="Roboto Mono"/>
                <a:ea typeface="Roboto Mono"/>
                <a:cs typeface="Roboto Mono"/>
                <a:sym typeface="Roboto Mono"/>
              </a:rPr>
              <a:t>prediction</a:t>
            </a:r>
            <a:r>
              <a:rPr lang="en" sz="1300"/>
              <a:t> variable for reporting.</a:t>
            </a:r>
            <a:endParaRPr b="1" sz="1600">
              <a:solidFill>
                <a:srgbClr val="222529"/>
              </a:solidFill>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Github Repo</a:t>
            </a:r>
            <a:endParaRPr/>
          </a:p>
        </p:txBody>
      </p:sp>
      <p:pic>
        <p:nvPicPr>
          <p:cNvPr id="194" name="Google Shape;194;p21"/>
          <p:cNvPicPr preferRelativeResize="0"/>
          <p:nvPr/>
        </p:nvPicPr>
        <p:blipFill>
          <a:blip r:embed="rId3">
            <a:alphaModFix/>
          </a:blip>
          <a:stretch>
            <a:fillRect/>
          </a:stretch>
        </p:blipFill>
        <p:spPr>
          <a:xfrm>
            <a:off x="891575" y="1585475"/>
            <a:ext cx="7303813" cy="3038500"/>
          </a:xfrm>
          <a:prstGeom prst="rect">
            <a:avLst/>
          </a:prstGeom>
          <a:noFill/>
          <a:ln>
            <a:noFill/>
          </a:ln>
        </p:spPr>
      </p:pic>
      <p:grpSp>
        <p:nvGrpSpPr>
          <p:cNvPr id="195" name="Google Shape;195;p21"/>
          <p:cNvGrpSpPr/>
          <p:nvPr/>
        </p:nvGrpSpPr>
        <p:grpSpPr>
          <a:xfrm>
            <a:off x="2807900" y="967375"/>
            <a:ext cx="2976600" cy="1160875"/>
            <a:chOff x="2807900" y="967375"/>
            <a:chExt cx="2976600" cy="1160875"/>
          </a:xfrm>
        </p:grpSpPr>
        <p:cxnSp>
          <p:nvCxnSpPr>
            <p:cNvPr id="196" name="Google Shape;196;p21"/>
            <p:cNvCxnSpPr/>
            <p:nvPr/>
          </p:nvCxnSpPr>
          <p:spPr>
            <a:xfrm flipH="1" rot="10800000">
              <a:off x="2807900" y="1210550"/>
              <a:ext cx="1384200" cy="917700"/>
            </a:xfrm>
            <a:prstGeom prst="straightConnector1">
              <a:avLst/>
            </a:prstGeom>
            <a:noFill/>
            <a:ln cap="flat" cmpd="sng" w="9525">
              <a:solidFill>
                <a:srgbClr val="FF0000"/>
              </a:solidFill>
              <a:prstDash val="solid"/>
              <a:round/>
              <a:headEnd len="med" w="med" type="stealth"/>
              <a:tailEnd len="med" w="med" type="none"/>
            </a:ln>
          </p:spPr>
        </p:cxnSp>
        <p:sp>
          <p:nvSpPr>
            <p:cNvPr id="197" name="Google Shape;197;p21"/>
            <p:cNvSpPr txBox="1"/>
            <p:nvPr/>
          </p:nvSpPr>
          <p:spPr>
            <a:xfrm>
              <a:off x="4192100" y="967375"/>
              <a:ext cx="159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Arduino Code</a:t>
              </a:r>
              <a:endParaRPr sz="1300">
                <a:solidFill>
                  <a:srgbClr val="FF0000"/>
                </a:solidFill>
                <a:latin typeface="Calibri"/>
                <a:ea typeface="Calibri"/>
                <a:cs typeface="Calibri"/>
                <a:sym typeface="Calibri"/>
              </a:endParaRPr>
            </a:p>
          </p:txBody>
        </p:sp>
      </p:grpSp>
      <p:grpSp>
        <p:nvGrpSpPr>
          <p:cNvPr id="198" name="Google Shape;198;p21"/>
          <p:cNvGrpSpPr/>
          <p:nvPr/>
        </p:nvGrpSpPr>
        <p:grpSpPr>
          <a:xfrm>
            <a:off x="2816438" y="1278319"/>
            <a:ext cx="2976600" cy="1160875"/>
            <a:chOff x="2807900" y="967375"/>
            <a:chExt cx="2976600" cy="1160875"/>
          </a:xfrm>
        </p:grpSpPr>
        <p:cxnSp>
          <p:nvCxnSpPr>
            <p:cNvPr id="199" name="Google Shape;199;p21"/>
            <p:cNvCxnSpPr/>
            <p:nvPr/>
          </p:nvCxnSpPr>
          <p:spPr>
            <a:xfrm flipH="1" rot="10800000">
              <a:off x="2807900" y="1210550"/>
              <a:ext cx="1384200" cy="917700"/>
            </a:xfrm>
            <a:prstGeom prst="straightConnector1">
              <a:avLst/>
            </a:prstGeom>
            <a:noFill/>
            <a:ln cap="flat" cmpd="sng" w="9525">
              <a:solidFill>
                <a:srgbClr val="FF0000"/>
              </a:solidFill>
              <a:prstDash val="solid"/>
              <a:round/>
              <a:headEnd len="med" w="med" type="stealth"/>
              <a:tailEnd len="med" w="med" type="none"/>
            </a:ln>
          </p:spPr>
        </p:cxnSp>
        <p:sp>
          <p:nvSpPr>
            <p:cNvPr id="200" name="Google Shape;200;p21"/>
            <p:cNvSpPr txBox="1"/>
            <p:nvPr/>
          </p:nvSpPr>
          <p:spPr>
            <a:xfrm>
              <a:off x="4192100" y="967375"/>
              <a:ext cx="159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Source Datasets</a:t>
              </a:r>
              <a:endParaRPr sz="1300">
                <a:solidFill>
                  <a:srgbClr val="FF0000"/>
                </a:solidFill>
                <a:latin typeface="Calibri"/>
                <a:ea typeface="Calibri"/>
                <a:cs typeface="Calibri"/>
                <a:sym typeface="Calibri"/>
              </a:endParaRPr>
            </a:p>
          </p:txBody>
        </p:sp>
      </p:grpSp>
      <p:grpSp>
        <p:nvGrpSpPr>
          <p:cNvPr id="201" name="Google Shape;201;p21"/>
          <p:cNvGrpSpPr/>
          <p:nvPr/>
        </p:nvGrpSpPr>
        <p:grpSpPr>
          <a:xfrm>
            <a:off x="2816438" y="2743994"/>
            <a:ext cx="3135350" cy="426450"/>
            <a:chOff x="2816438" y="2743994"/>
            <a:chExt cx="3135350" cy="426450"/>
          </a:xfrm>
        </p:grpSpPr>
        <p:cxnSp>
          <p:nvCxnSpPr>
            <p:cNvPr id="202" name="Google Shape;202;p21"/>
            <p:cNvCxnSpPr/>
            <p:nvPr/>
          </p:nvCxnSpPr>
          <p:spPr>
            <a:xfrm>
              <a:off x="2816438" y="2743994"/>
              <a:ext cx="1469700" cy="257400"/>
            </a:xfrm>
            <a:prstGeom prst="straightConnector1">
              <a:avLst/>
            </a:prstGeom>
            <a:noFill/>
            <a:ln cap="flat" cmpd="sng" w="9525">
              <a:solidFill>
                <a:srgbClr val="FF0000"/>
              </a:solidFill>
              <a:prstDash val="solid"/>
              <a:round/>
              <a:headEnd len="med" w="med" type="stealth"/>
              <a:tailEnd len="med" w="med" type="none"/>
            </a:ln>
          </p:spPr>
        </p:cxnSp>
        <p:sp>
          <p:nvSpPr>
            <p:cNvPr id="203" name="Google Shape;203;p21"/>
            <p:cNvSpPr txBox="1"/>
            <p:nvPr/>
          </p:nvSpPr>
          <p:spPr>
            <a:xfrm>
              <a:off x="4359388" y="2823344"/>
              <a:ext cx="159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Machine Learning </a:t>
              </a:r>
              <a:endParaRPr sz="1300">
                <a:solidFill>
                  <a:srgbClr val="FF0000"/>
                </a:solidFill>
                <a:latin typeface="Calibri"/>
                <a:ea typeface="Calibri"/>
                <a:cs typeface="Calibri"/>
                <a:sym typeface="Calibri"/>
              </a:endParaRPr>
            </a:p>
          </p:txBody>
        </p:sp>
      </p:grpSp>
      <p:grpSp>
        <p:nvGrpSpPr>
          <p:cNvPr id="204" name="Google Shape;204;p21"/>
          <p:cNvGrpSpPr/>
          <p:nvPr/>
        </p:nvGrpSpPr>
        <p:grpSpPr>
          <a:xfrm>
            <a:off x="2816438" y="3048794"/>
            <a:ext cx="3135350" cy="502650"/>
            <a:chOff x="2664038" y="2896394"/>
            <a:chExt cx="3135350" cy="502650"/>
          </a:xfrm>
        </p:grpSpPr>
        <p:cxnSp>
          <p:nvCxnSpPr>
            <p:cNvPr id="205" name="Google Shape;205;p21"/>
            <p:cNvCxnSpPr/>
            <p:nvPr/>
          </p:nvCxnSpPr>
          <p:spPr>
            <a:xfrm>
              <a:off x="2664038" y="2896394"/>
              <a:ext cx="1469700" cy="257400"/>
            </a:xfrm>
            <a:prstGeom prst="straightConnector1">
              <a:avLst/>
            </a:prstGeom>
            <a:noFill/>
            <a:ln cap="flat" cmpd="sng" w="9525">
              <a:solidFill>
                <a:srgbClr val="FF0000"/>
              </a:solidFill>
              <a:prstDash val="solid"/>
              <a:round/>
              <a:headEnd len="med" w="med" type="stealth"/>
              <a:tailEnd len="med" w="med" type="none"/>
            </a:ln>
          </p:spPr>
        </p:cxnSp>
        <p:sp>
          <p:nvSpPr>
            <p:cNvPr id="206" name="Google Shape;206;p21"/>
            <p:cNvSpPr txBox="1"/>
            <p:nvPr/>
          </p:nvSpPr>
          <p:spPr>
            <a:xfrm>
              <a:off x="4206988" y="3051944"/>
              <a:ext cx="1592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Calibri"/>
                  <a:ea typeface="Calibri"/>
                  <a:cs typeface="Calibri"/>
                  <a:sym typeface="Calibri"/>
                </a:rPr>
                <a:t>Model</a:t>
              </a:r>
              <a:r>
                <a:rPr lang="en" sz="1300">
                  <a:solidFill>
                    <a:srgbClr val="FF0000"/>
                  </a:solidFill>
                  <a:latin typeface="Calibri"/>
                  <a:ea typeface="Calibri"/>
                  <a:cs typeface="Calibri"/>
                  <a:sym typeface="Calibri"/>
                </a:rPr>
                <a:t> Checkpoint</a:t>
              </a:r>
              <a:endParaRPr sz="1300">
                <a:solidFill>
                  <a:srgbClr val="FF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